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F"/>
    <a:srgbClr val="2F992F"/>
    <a:srgbClr val="2E3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38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96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5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9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0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7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7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1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05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4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F445-DD9B-4EDD-AAEC-CA8E8FE53DE5}" type="datetimeFigureOut">
              <a:rPr lang="en-AU" smtClean="0"/>
              <a:t>19/11/2022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7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D4F44C-4E94-CD21-1CFC-7B7615F4AF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9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74D3255-BFFC-C39E-8ECC-B459B0EF9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" y="5241747"/>
            <a:ext cx="1440000" cy="14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F80B1-8F5B-E1C7-C816-0BF920AAE3E4}"/>
              </a:ext>
            </a:extLst>
          </p:cNvPr>
          <p:cNvSpPr txBox="1"/>
          <p:nvPr/>
        </p:nvSpPr>
        <p:spPr>
          <a:xfrm>
            <a:off x="1721019" y="5499187"/>
            <a:ext cx="72429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Montserrat" panose="02000505000000020004" pitchFamily="2" charset="0"/>
              </a:rPr>
              <a:t>Laity of the Chevalier Family Australia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0A562-C039-DEBD-3AD4-695F9A22E142}"/>
              </a:ext>
            </a:extLst>
          </p:cNvPr>
          <p:cNvSpPr txBox="1"/>
          <p:nvPr/>
        </p:nvSpPr>
        <p:spPr>
          <a:xfrm>
            <a:off x="1721019" y="6070871"/>
            <a:ext cx="72429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Montserrat" panose="02000505000000020004" pitchFamily="2" charset="0"/>
              </a:rPr>
              <a:t>Spirituality of the Heart in an Australian Lay Context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0CED9-7759-E218-01D1-FBF461A70070}"/>
              </a:ext>
            </a:extLst>
          </p:cNvPr>
          <p:cNvSpPr txBox="1"/>
          <p:nvPr/>
        </p:nvSpPr>
        <p:spPr>
          <a:xfrm>
            <a:off x="391212" y="1354079"/>
            <a:ext cx="83615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  <a:latin typeface="Montserrat" panose="02000505000000020004" pitchFamily="2" charset="0"/>
              </a:rPr>
              <a:t>Chevalier Family Blessing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41E85-0DCD-EF9F-1D3D-5B19A5CBF522}"/>
              </a:ext>
            </a:extLst>
          </p:cNvPr>
          <p:cNvSpPr txBox="1"/>
          <p:nvPr/>
        </p:nvSpPr>
        <p:spPr>
          <a:xfrm>
            <a:off x="391212" y="2336999"/>
            <a:ext cx="8361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Montserrat" panose="02000505000000020004" pitchFamily="2" charset="0"/>
              </a:rPr>
              <a:t>Australian Council of the Laity of the Chevalier Family</a:t>
            </a:r>
          </a:p>
        </p:txBody>
      </p:sp>
    </p:spTree>
    <p:extLst>
      <p:ext uri="{BB962C8B-B14F-4D97-AF65-F5344CB8AC3E}">
        <p14:creationId xmlns:p14="http://schemas.microsoft.com/office/powerpoint/2010/main" val="23951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hearts on a string">
            <a:extLst>
              <a:ext uri="{FF2B5EF4-FFF2-40B4-BE49-F238E27FC236}">
                <a16:creationId xmlns:a16="http://schemas.microsoft.com/office/drawing/2014/main" id="{EED229D4-519F-678B-1F8D-29DB2377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652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46002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46002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88557-2C00-71FB-47FC-5A95893DBECE}"/>
              </a:ext>
            </a:extLst>
          </p:cNvPr>
          <p:cNvGrpSpPr/>
          <p:nvPr/>
        </p:nvGrpSpPr>
        <p:grpSpPr>
          <a:xfrm>
            <a:off x="0" y="4506013"/>
            <a:ext cx="9144000" cy="720000"/>
            <a:chOff x="0" y="4873658"/>
            <a:chExt cx="9144000" cy="7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309B8A-379B-9D8B-1A32-920CE6977F9C}"/>
                </a:ext>
              </a:extLst>
            </p:cNvPr>
            <p:cNvSpPr/>
            <p:nvPr/>
          </p:nvSpPr>
          <p:spPr>
            <a:xfrm>
              <a:off x="0" y="4873658"/>
              <a:ext cx="9144000" cy="720000"/>
            </a:xfrm>
            <a:prstGeom prst="rect">
              <a:avLst/>
            </a:prstGeom>
            <a:solidFill>
              <a:srgbClr val="FFFF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C9681C-168C-FE33-BC96-505867E39C41}"/>
                </a:ext>
              </a:extLst>
            </p:cNvPr>
            <p:cNvSpPr txBox="1"/>
            <p:nvPr/>
          </p:nvSpPr>
          <p:spPr>
            <a:xfrm>
              <a:off x="320400" y="4941271"/>
              <a:ext cx="85032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3200" b="1" dirty="0">
                  <a:solidFill>
                    <a:srgbClr val="2E3648"/>
                  </a:solidFill>
                  <a:latin typeface="Montserrat" panose="02000505000000020004" pitchFamily="2" charset="0"/>
                </a:rPr>
                <a:t>Chevalier Family Blessing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6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46002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46002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3A4F64-BF7E-84B8-2465-B6040B2CA7B2}"/>
              </a:ext>
            </a:extLst>
          </p:cNvPr>
          <p:cNvCxnSpPr>
            <a:cxnSpLocks/>
          </p:cNvCxnSpPr>
          <p:nvPr/>
        </p:nvCxnSpPr>
        <p:spPr>
          <a:xfrm>
            <a:off x="0" y="876694"/>
            <a:ext cx="9144000" cy="0"/>
          </a:xfrm>
          <a:prstGeom prst="line">
            <a:avLst/>
          </a:prstGeom>
          <a:ln w="19050">
            <a:solidFill>
              <a:srgbClr val="2F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C9681C-168C-FE33-BC96-505867E39C41}"/>
              </a:ext>
            </a:extLst>
          </p:cNvPr>
          <p:cNvSpPr txBox="1"/>
          <p:nvPr/>
        </p:nvSpPr>
        <p:spPr>
          <a:xfrm>
            <a:off x="320511" y="157758"/>
            <a:ext cx="85029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3200" b="1" dirty="0">
                <a:solidFill>
                  <a:srgbClr val="2E3648"/>
                </a:solidFill>
                <a:latin typeface="Montserrat" panose="02000505000000020004" pitchFamily="2" charset="0"/>
              </a:rPr>
              <a:t>Chevalier Family Blessing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60E6C-371A-35BC-2A85-97D756C2BAFA}"/>
              </a:ext>
            </a:extLst>
          </p:cNvPr>
          <p:cNvSpPr txBox="1"/>
          <p:nvPr/>
        </p:nvSpPr>
        <p:spPr>
          <a:xfrm>
            <a:off x="320511" y="1210661"/>
            <a:ext cx="8502978" cy="459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May you always stand tall as a tree,</a:t>
            </a: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be as strong as the rock Uluru,</a:t>
            </a: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as gentle and still as the morning mist,</a:t>
            </a: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and as comforting as the sight of the Southern Cross.</a:t>
            </a:r>
          </a:p>
          <a:p>
            <a:pPr algn="ctr">
              <a:lnSpc>
                <a:spcPct val="108000"/>
              </a:lnSpc>
            </a:pPr>
            <a:endParaRPr lang="en-US" sz="800" dirty="0">
              <a:solidFill>
                <a:srgbClr val="55555F"/>
              </a:solidFill>
              <a:latin typeface="Lora" pitchFamily="2" charset="0"/>
            </a:endParaRP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May you also hold the warmth of the campfire in your heart, </a:t>
            </a: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and may the Creator Spirit always walk with you.</a:t>
            </a:r>
          </a:p>
          <a:p>
            <a:pPr algn="ctr">
              <a:lnSpc>
                <a:spcPct val="108000"/>
              </a:lnSpc>
            </a:pPr>
            <a:endParaRPr lang="en-US" sz="800" dirty="0">
              <a:solidFill>
                <a:srgbClr val="55555F"/>
              </a:solidFill>
              <a:latin typeface="Lora" pitchFamily="2" charset="0"/>
            </a:endParaRP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And may the blessings of Almighty God,</a:t>
            </a: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who is Father, Son, and Holy Spirit,</a:t>
            </a: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come upon the Chevalier family </a:t>
            </a: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and all of us </a:t>
            </a: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and bless us always.</a:t>
            </a:r>
          </a:p>
          <a:p>
            <a:pPr algn="ctr">
              <a:lnSpc>
                <a:spcPct val="108000"/>
              </a:lnSpc>
            </a:pPr>
            <a:endParaRPr lang="en-US" sz="800" dirty="0">
              <a:solidFill>
                <a:srgbClr val="55555F"/>
              </a:solidFill>
              <a:latin typeface="Lora" pitchFamily="2" charset="0"/>
            </a:endParaRPr>
          </a:p>
          <a:p>
            <a:pPr algn="ctr">
              <a:lnSpc>
                <a:spcPct val="108000"/>
              </a:lnSpc>
            </a:pPr>
            <a:r>
              <a:rPr lang="en-US" dirty="0">
                <a:solidFill>
                  <a:srgbClr val="55555F"/>
                </a:solidFill>
                <a:latin typeface="Lora" pitchFamily="2" charset="0"/>
              </a:rPr>
              <a:t>Amen.</a:t>
            </a:r>
          </a:p>
          <a:p>
            <a:pPr algn="ctr">
              <a:lnSpc>
                <a:spcPct val="108000"/>
              </a:lnSpc>
            </a:pPr>
            <a:endParaRPr lang="en-US" sz="800" dirty="0">
              <a:solidFill>
                <a:srgbClr val="55555F"/>
              </a:solidFill>
              <a:latin typeface="Lora" pitchFamily="2" charset="0"/>
            </a:endParaRPr>
          </a:p>
          <a:p>
            <a:pPr algn="ctr">
              <a:lnSpc>
                <a:spcPct val="108000"/>
              </a:lnSpc>
              <a:spcBef>
                <a:spcPts val="300"/>
              </a:spcBef>
            </a:pPr>
            <a:r>
              <a:rPr lang="en-US" sz="1100" i="1" dirty="0">
                <a:solidFill>
                  <a:srgbClr val="55555F"/>
                </a:solidFill>
                <a:latin typeface="Lora" pitchFamily="2" charset="0"/>
              </a:rPr>
              <a:t>Adapted from a prayer by Betty Pike and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20494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08000"/>
          </a:lnSpc>
          <a:spcBef>
            <a:spcPts val="300"/>
          </a:spcBef>
          <a:spcAft>
            <a:spcPts val="1200"/>
          </a:spcAft>
          <a:defRPr sz="1600" dirty="0" smtClean="0">
            <a:latin typeface="Lor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168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Lora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Company>University of Wollongong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Chevalier Family Blessing</dc:title>
  <dc:creator>Australian Council of the Laity of the Chevalier Family (ACLCF)</dc:creator>
  <cp:keywords>ACLCF, Chevalier, Family, Blessing, Laity, Australia</cp:keywords>
  <cp:lastModifiedBy>Clare Atkinson</cp:lastModifiedBy>
  <cp:revision>10</cp:revision>
  <dcterms:created xsi:type="dcterms:W3CDTF">2022-11-05T03:17:58Z</dcterms:created>
  <dcterms:modified xsi:type="dcterms:W3CDTF">2022-11-19T06:48:27Z</dcterms:modified>
</cp:coreProperties>
</file>